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5" r:id="rId6"/>
    <p:sldId id="266" r:id="rId7"/>
    <p:sldId id="262" r:id="rId8"/>
    <p:sldId id="263" r:id="rId9"/>
    <p:sldId id="268" r:id="rId10"/>
    <p:sldId id="269" r:id="rId11"/>
    <p:sldId id="264" r:id="rId12"/>
    <p:sldId id="271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22" autoAdjust="0"/>
  </p:normalViewPr>
  <p:slideViewPr>
    <p:cSldViewPr snapToObjects="1">
      <p:cViewPr varScale="1">
        <p:scale>
          <a:sx n="93" d="100"/>
          <a:sy n="93" d="100"/>
        </p:scale>
        <p:origin x="21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8623-8E21-4A61-A165-36C870F0A696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C2335-140F-4ACE-8423-9D43E0775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2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Nitrogen is most abundant element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It occurs in the</a:t>
            </a:r>
            <a:r>
              <a:rPr lang="en-US" baseline="0" dirty="0" smtClean="0"/>
              <a:t> 21 amino acids coded for by codons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By virtue of its occurrence in amino acids, it occurs in all proteins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occurs in all organisms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makes up the majority of earth’s atmosphere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Diatomic form is unavailable for</a:t>
            </a:r>
            <a:r>
              <a:rPr lang="en-US" baseline="0" dirty="0" smtClean="0"/>
              <a:t> organisms to use but is the form that exists in the atmosphere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2335-140F-4ACE-8423-9D43E0775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3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Rxn</a:t>
            </a:r>
            <a:r>
              <a:rPr lang="en-US" baseline="0" dirty="0" smtClean="0"/>
              <a:t> is exothermic</a:t>
            </a:r>
          </a:p>
          <a:p>
            <a:r>
              <a:rPr lang="en-US" baseline="0" dirty="0" smtClean="0"/>
              <a:t>Methane from natural gas is used as the source of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2335-140F-4ACE-8423-9D43E0775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Diazotrophs</a:t>
            </a:r>
            <a:r>
              <a:rPr lang="en-US" dirty="0" smtClean="0"/>
              <a:t> are bacteria and </a:t>
            </a:r>
            <a:r>
              <a:rPr lang="en-US" dirty="0" err="1" smtClean="0"/>
              <a:t>archaea</a:t>
            </a:r>
            <a:r>
              <a:rPr lang="en-US" baseline="0" dirty="0" smtClean="0"/>
              <a:t> that can fix atmospheric nitrogen into a more useable form at ambient temperature and pressure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has been recently shown that there are bacteria in the gut of </a:t>
            </a:r>
            <a:r>
              <a:rPr lang="en-US" i="1" baseline="0" dirty="0" smtClean="0"/>
              <a:t>O. </a:t>
            </a:r>
            <a:r>
              <a:rPr lang="en-US" i="1" baseline="0" dirty="0" err="1" smtClean="0"/>
              <a:t>disjunctus</a:t>
            </a:r>
            <a:r>
              <a:rPr lang="en-US" i="0" baseline="0" dirty="0" smtClean="0"/>
              <a:t> that are fixing nitrogen (identified by confirming the incorporation of heavy nitrogen into RNA and verifying the expression of a gene coding for a subunit of </a:t>
            </a:r>
            <a:r>
              <a:rPr lang="en-US" i="0" baseline="0" dirty="0" err="1" smtClean="0"/>
              <a:t>nitrogenase</a:t>
            </a:r>
            <a:r>
              <a:rPr lang="en-US" i="0" baseline="0" dirty="0" smtClean="0"/>
              <a:t>)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2335-140F-4ACE-8423-9D43E0775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5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all steps that require confirmation of the presence of the GFP</a:t>
            </a:r>
            <a:r>
              <a:rPr lang="en-US" baseline="0" dirty="0" smtClean="0"/>
              <a:t> bacteria, samples will be sacrificed for fluorescence.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2335-140F-4ACE-8423-9D43E0775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enter for the Study of Biological Complexity brandmark 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87" cy="6871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43036-83F6-7F45-9AB8-0F51BC3A7476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0160D-D81A-4A44-9898-5167360091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Michomputer\Desktop\vcu life sciences logo\template life sciences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201" cy="68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schools/gcsebitesize/science/edexcel/problems_in_environment/pollutionrev1.shtml" TargetMode="External"/><Relationship Id="rId2" Type="http://schemas.openxmlformats.org/officeDocument/2006/relationships/hyperlink" Target="http://upload.wikimedia.org/wikipedia/en/4/43/NitrogenRencer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Odontotaenius_disjunctu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8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Fluorescence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Tissue will be collected and prepared</a:t>
            </a:r>
          </a:p>
          <a:p>
            <a:r>
              <a:rPr lang="en-US" dirty="0" err="1"/>
              <a:t>Spectrofluorometry</a:t>
            </a:r>
            <a:r>
              <a:rPr lang="en-US" dirty="0"/>
              <a:t> will be used to confirm presence of GFP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are nitrogen fixing microbes acquired by larval </a:t>
            </a:r>
            <a:r>
              <a:rPr lang="en-US" i="1" dirty="0" smtClean="0"/>
              <a:t>O. </a:t>
            </a:r>
            <a:r>
              <a:rPr lang="en-US" i="1" dirty="0" err="1" smtClean="0"/>
              <a:t>disjunctus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 1: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7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aseline="30000" dirty="0" smtClean="0"/>
              <a:t>1</a:t>
            </a:r>
            <a:r>
              <a:rPr lang="en-US" sz="2000" dirty="0"/>
              <a:t> </a:t>
            </a:r>
            <a:r>
              <a:rPr lang="en-US" sz="2000" dirty="0" smtClean="0"/>
              <a:t>Wikipedia rendering of a nitrogen molecule: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upload.wikimedia.org/wikipedia/en/4/43/NitrogenRencer.png</a:t>
            </a:r>
            <a:endParaRPr lang="en-US" sz="2000" dirty="0" smtClean="0"/>
          </a:p>
          <a:p>
            <a:r>
              <a:rPr lang="en-US" sz="2000" baseline="30000" dirty="0" smtClean="0"/>
              <a:t>2</a:t>
            </a:r>
            <a:r>
              <a:rPr lang="en-US" sz="2000" dirty="0" smtClean="0"/>
              <a:t> Human population growth graph: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www.bbc.co.uk/schools/gcsebitesize/science/edexcel/problems_in_environment/pollutionrev1.shtml</a:t>
            </a:r>
            <a:endParaRPr lang="en-US" sz="2000" dirty="0" smtClean="0"/>
          </a:p>
          <a:p>
            <a:r>
              <a:rPr lang="en-US" sz="2000" baseline="30000" dirty="0" smtClean="0"/>
              <a:t>3 </a:t>
            </a:r>
            <a:r>
              <a:rPr lang="en-US" sz="2000" i="1" dirty="0" smtClean="0"/>
              <a:t>O. </a:t>
            </a:r>
            <a:r>
              <a:rPr lang="en-US" sz="2000" dirty="0" err="1" smtClean="0"/>
              <a:t>disjunctus</a:t>
            </a:r>
            <a:r>
              <a:rPr lang="en-US" sz="2000" dirty="0" smtClean="0"/>
              <a:t> photograph: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en.wikipedia.org/wiki/Odontotaenius_disjunctus</a:t>
            </a:r>
            <a:endParaRPr lang="en-US" sz="2000" dirty="0" smtClean="0"/>
          </a:p>
          <a:p>
            <a:r>
              <a:rPr lang="en-US" sz="2000" baseline="30000" dirty="0" smtClean="0"/>
              <a:t>4</a:t>
            </a:r>
            <a:r>
              <a:rPr lang="en-US" sz="2000" dirty="0" smtClean="0"/>
              <a:t> 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805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Determination of the Route of Bacterial Transfer from Adult to Larvae in </a:t>
            </a:r>
            <a:r>
              <a:rPr lang="en-US" i="1" dirty="0" err="1" smtClean="0"/>
              <a:t>Odontotaenius</a:t>
            </a:r>
            <a:r>
              <a:rPr lang="en-US" i="1" dirty="0" smtClean="0"/>
              <a:t> </a:t>
            </a:r>
            <a:r>
              <a:rPr lang="en-US" i="1" dirty="0" err="1" smtClean="0"/>
              <a:t>disjunctus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Kiflezghi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One of the most abundant elements on the planet.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Makes up the majority of Earth’s atmosphere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Diatomic form is unusable.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057400"/>
            <a:ext cx="3296677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338" y="511232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credit: Wikipedia</a:t>
            </a:r>
            <a:r>
              <a:rPr lang="en-US" sz="1400" baseline="30000" dirty="0" smtClean="0">
                <a:hlinkClick r:id="rId4" action="ppaction://hlinksldjump"/>
              </a:rPr>
              <a:t>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39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Haber-Process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Used to fix diatomic nitrogen to ammonia</a:t>
            </a:r>
          </a:p>
          <a:p>
            <a:r>
              <a:rPr lang="en-US" dirty="0"/>
              <a:t>Requires high </a:t>
            </a:r>
            <a:r>
              <a:rPr lang="en-US" dirty="0" smtClean="0"/>
              <a:t>pressures</a:t>
            </a:r>
          </a:p>
          <a:p>
            <a:r>
              <a:rPr lang="en-US" dirty="0" smtClean="0"/>
              <a:t>Very energy intensive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		N</a:t>
            </a:r>
            <a:r>
              <a:rPr lang="en-US" baseline="-25000" dirty="0" smtClean="0"/>
              <a:t>2</a:t>
            </a:r>
            <a:r>
              <a:rPr lang="en-US" dirty="0" smtClean="0"/>
              <a:t>(g</a:t>
            </a:r>
            <a:r>
              <a:rPr lang="en-US" dirty="0"/>
              <a:t>) + 3H</a:t>
            </a:r>
            <a:r>
              <a:rPr lang="en-US" baseline="-25000" dirty="0"/>
              <a:t>2</a:t>
            </a:r>
            <a:r>
              <a:rPr lang="en-US" dirty="0"/>
              <a:t>(g) → 2NH</a:t>
            </a:r>
            <a:r>
              <a:rPr lang="en-US" baseline="-25000" dirty="0"/>
              <a:t>3</a:t>
            </a:r>
            <a:r>
              <a:rPr lang="en-US" dirty="0"/>
              <a:t>(g)</a:t>
            </a:r>
          </a:p>
        </p:txBody>
      </p:sp>
    </p:spTree>
    <p:extLst>
      <p:ext uri="{BB962C8B-B14F-4D97-AF65-F5344CB8AC3E}">
        <p14:creationId xmlns:p14="http://schemas.microsoft.com/office/powerpoint/2010/main" val="10974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Analogs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94018" cy="45259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Diazotrophs</a:t>
            </a:r>
            <a:r>
              <a:rPr lang="en-US" sz="2800" dirty="0"/>
              <a:t> </a:t>
            </a:r>
            <a:r>
              <a:rPr lang="en-US" sz="2800" dirty="0" smtClean="0"/>
              <a:t>can fix atmospheric nitrogen</a:t>
            </a:r>
          </a:p>
          <a:p>
            <a:r>
              <a:rPr lang="en-US" sz="2800" dirty="0" smtClean="0"/>
              <a:t>Some form symbiotic relationships with other organisms</a:t>
            </a:r>
          </a:p>
          <a:p>
            <a:r>
              <a:rPr lang="en-US" sz="2800" i="1" dirty="0" err="1" smtClean="0"/>
              <a:t>Odontotaenius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disjunctus</a:t>
            </a:r>
            <a:r>
              <a:rPr lang="en-US" sz="2800" i="1" dirty="0" smtClean="0"/>
              <a:t> </a:t>
            </a:r>
            <a:r>
              <a:rPr lang="en-US" sz="2800" dirty="0" smtClean="0"/>
              <a:t>is one such organism</a:t>
            </a:r>
            <a:endParaRPr lang="en-US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8" y="2405856"/>
            <a:ext cx="3886200" cy="2914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718" y="533472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Credit: Wikipedia</a:t>
            </a:r>
            <a:r>
              <a:rPr lang="en-US" sz="1400" baseline="30000" dirty="0" smtClean="0">
                <a:hlinkClick r:id="rId4" action="ppaction://hlinksldjump"/>
              </a:rPr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64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these beetles acquire the microbes necessary for nitrogen fixation?</a:t>
            </a:r>
          </a:p>
          <a:p>
            <a:endParaRPr lang="en-US" dirty="0"/>
          </a:p>
          <a:p>
            <a:r>
              <a:rPr lang="en-US" dirty="0" smtClean="0"/>
              <a:t>More specifically: is it the case that adult </a:t>
            </a:r>
            <a:r>
              <a:rPr lang="en-US" i="1" dirty="0" smtClean="0"/>
              <a:t>O. </a:t>
            </a:r>
            <a:r>
              <a:rPr lang="en-US" i="1" dirty="0" err="1" smtClean="0"/>
              <a:t>disjunctus</a:t>
            </a:r>
            <a:r>
              <a:rPr lang="en-US" i="1" dirty="0" smtClean="0"/>
              <a:t> </a:t>
            </a:r>
            <a:r>
              <a:rPr lang="en-US" dirty="0" smtClean="0"/>
              <a:t>transfer the nitrogen fixing microbes to larvae via excrement?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400" y="4572000"/>
            <a:ext cx="1718733" cy="1289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227977" y="5085710"/>
            <a:ext cx="736174" cy="459030"/>
          </a:xfrm>
          <a:custGeom>
            <a:avLst/>
            <a:gdLst>
              <a:gd name="connsiteX0" fmla="*/ 143873 w 736174"/>
              <a:gd name="connsiteY0" fmla="*/ 38740 h 459030"/>
              <a:gd name="connsiteX1" fmla="*/ 458198 w 736174"/>
              <a:gd name="connsiteY1" fmla="*/ 10165 h 459030"/>
              <a:gd name="connsiteX2" fmla="*/ 191498 w 736174"/>
              <a:gd name="connsiteY2" fmla="*/ 191140 h 459030"/>
              <a:gd name="connsiteX3" fmla="*/ 534398 w 736174"/>
              <a:gd name="connsiteY3" fmla="*/ 238765 h 459030"/>
              <a:gd name="connsiteX4" fmla="*/ 998 w 736174"/>
              <a:gd name="connsiteY4" fmla="*/ 400690 h 459030"/>
              <a:gd name="connsiteX5" fmla="*/ 696323 w 736174"/>
              <a:gd name="connsiteY5" fmla="*/ 448315 h 459030"/>
              <a:gd name="connsiteX6" fmla="*/ 601073 w 736174"/>
              <a:gd name="connsiteY6" fmla="*/ 457840 h 459030"/>
              <a:gd name="connsiteX7" fmla="*/ 181973 w 736174"/>
              <a:gd name="connsiteY7" fmla="*/ 429265 h 45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174" h="459030">
                <a:moveTo>
                  <a:pt x="143873" y="38740"/>
                </a:moveTo>
                <a:cubicBezTo>
                  <a:pt x="297067" y="11752"/>
                  <a:pt x="450261" y="-15235"/>
                  <a:pt x="458198" y="10165"/>
                </a:cubicBezTo>
                <a:cubicBezTo>
                  <a:pt x="466135" y="35565"/>
                  <a:pt x="178798" y="153040"/>
                  <a:pt x="191498" y="191140"/>
                </a:cubicBezTo>
                <a:cubicBezTo>
                  <a:pt x="204198" y="229240"/>
                  <a:pt x="566148" y="203840"/>
                  <a:pt x="534398" y="238765"/>
                </a:cubicBezTo>
                <a:cubicBezTo>
                  <a:pt x="502648" y="273690"/>
                  <a:pt x="-25990" y="365765"/>
                  <a:pt x="998" y="400690"/>
                </a:cubicBezTo>
                <a:cubicBezTo>
                  <a:pt x="27985" y="435615"/>
                  <a:pt x="596311" y="438790"/>
                  <a:pt x="696323" y="448315"/>
                </a:cubicBezTo>
                <a:cubicBezTo>
                  <a:pt x="796335" y="457840"/>
                  <a:pt x="686798" y="461015"/>
                  <a:pt x="601073" y="457840"/>
                </a:cubicBezTo>
                <a:cubicBezTo>
                  <a:pt x="515348" y="454665"/>
                  <a:pt x="234361" y="456253"/>
                  <a:pt x="181973" y="429265"/>
                </a:cubicBezTo>
              </a:path>
            </a:pathLst>
          </a:custGeom>
          <a:noFill/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83" y="5258130"/>
            <a:ext cx="781050" cy="410832"/>
          </a:xfrm>
          <a:prstGeom prst="rect">
            <a:avLst/>
          </a:prstGeom>
        </p:spPr>
      </p:pic>
      <p:sp>
        <p:nvSpPr>
          <p:cNvPr id="7" name="Flowchart: Connector 6"/>
          <p:cNvSpPr/>
          <p:nvPr/>
        </p:nvSpPr>
        <p:spPr>
          <a:xfrm>
            <a:off x="3429000" y="50488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3276600" y="54298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3429000" y="52774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3886200" y="55060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581400" y="5506090"/>
            <a:ext cx="76200" cy="5651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24633" y="4937720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34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2.22222E-6 C -0.00712 2.22222E-6 -0.00417 0.00139 -0.00417 0.00324 C -0.00417 0.00509 -0.00712 0.00671 -0.01042 0.00671 C -0.01389 0.00671 -0.01667 0.00509 -0.01667 0.00324 C -0.01667 0.00139 -0.01389 2.22222E-6 -0.01042 2.22222E-6 Z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C 0.00452 -4.81481E-6 0.00834 0.00139 0.00834 0.00325 C 0.00834 0.0051 0.00452 0.00672 -4.16667E-6 0.00672 C -0.00468 0.00672 -0.00833 0.0051 -0.00833 0.00325 C -0.00833 0.00139 -0.00468 -4.81481E-6 -4.16667E-6 -4.81481E-6 Z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C 0.00139 3.33333E-6 0.00261 0.00277 0.00261 0.00625 C 0.00261 0.00972 0.00139 0.01273 -2.22222E-6 0.01273 C -0.00139 0.01273 -0.00243 0.00972 -0.00243 0.00625 C -0.00243 0.00277 -0.00139 3.33333E-6 -2.22222E-6 3.33333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4.44444E-6 C 0.00295 -4.44444E-6 0.00417 0.00139 0.00417 0.00325 C 0.00417 0.0051 0.00295 0.00672 0.00157 0.00672 C -3.33333E-6 0.00672 -0.00086 0.0051 -0.00086 0.00325 C -0.00086 0.00139 -3.33333E-6 -4.44444E-6 0.00157 -4.44444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4.44444E-6 C 0.00503 -4.44444E-6 0.00781 0.00139 0.00781 0.00325 C 0.00781 0.0051 0.00503 0.00672 0.00173 0.00672 C -0.00157 0.00672 -0.00417 0.0051 -0.00417 0.00325 C -0.00417 0.00139 -0.00157 -4.44444E-6 0.00173 -4.44444E-6 Z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2.51535E-17 L 0.04427 -0.0152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3" grpId="0"/>
      <p:bldP spid="13" grpId="1"/>
      <p:bldP spid="1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Generate nitrogen fixing bacteria that express green fluorescent protein (GFP) gene</a:t>
            </a:r>
          </a:p>
          <a:p>
            <a:r>
              <a:rPr lang="en-US" dirty="0" smtClean="0"/>
              <a:t>Experimental Group 1: GFP bacteria infected excrement</a:t>
            </a:r>
          </a:p>
          <a:p>
            <a:pPr lvl="1"/>
            <a:r>
              <a:rPr lang="en-US" dirty="0" smtClean="0"/>
              <a:t>Expose adult </a:t>
            </a:r>
            <a:r>
              <a:rPr lang="en-US" i="1" dirty="0" smtClean="0"/>
              <a:t>O. </a:t>
            </a:r>
            <a:r>
              <a:rPr lang="en-US" i="1" dirty="0" err="1" smtClean="0"/>
              <a:t>disjunctus</a:t>
            </a:r>
            <a:r>
              <a:rPr lang="en-US" i="1" dirty="0" smtClean="0"/>
              <a:t> </a:t>
            </a:r>
            <a:r>
              <a:rPr lang="en-US" dirty="0" smtClean="0"/>
              <a:t> to GFP bacteria</a:t>
            </a:r>
          </a:p>
          <a:p>
            <a:pPr lvl="1"/>
            <a:r>
              <a:rPr lang="en-US" dirty="0" smtClean="0"/>
              <a:t>Expose larvae to infected excrement</a:t>
            </a:r>
          </a:p>
          <a:p>
            <a:r>
              <a:rPr lang="en-US" dirty="0"/>
              <a:t>Experimental </a:t>
            </a:r>
            <a:r>
              <a:rPr lang="en-US" dirty="0" smtClean="0"/>
              <a:t>Group 2: GFP bacteria in environment</a:t>
            </a:r>
          </a:p>
          <a:p>
            <a:pPr lvl="1"/>
            <a:r>
              <a:rPr lang="en-US" dirty="0" smtClean="0"/>
              <a:t>Introduce GFP bacteria into larvae environment (soil and log)</a:t>
            </a:r>
          </a:p>
          <a:p>
            <a:pPr lvl="1"/>
            <a:r>
              <a:rPr lang="en-US" dirty="0" smtClean="0"/>
              <a:t>Expose larvae to excrement of non-infected adults</a:t>
            </a:r>
          </a:p>
          <a:p>
            <a:r>
              <a:rPr lang="en-US" dirty="0" smtClean="0"/>
              <a:t>Determine presence of GFP bacteria in larvae gut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009330" y="2036123"/>
            <a:ext cx="3028572" cy="2837562"/>
            <a:chOff x="3009330" y="2619819"/>
            <a:chExt cx="3028572" cy="28375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91"/>
            <a:stretch/>
          </p:blipFill>
          <p:spPr>
            <a:xfrm>
              <a:off x="3009331" y="3581400"/>
              <a:ext cx="3028571" cy="18759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656"/>
            <a:stretch/>
          </p:blipFill>
          <p:spPr>
            <a:xfrm>
              <a:off x="3009330" y="2619819"/>
              <a:ext cx="3028571" cy="580581"/>
            </a:xfrm>
            <a:prstGeom prst="rect">
              <a:avLst/>
            </a:prstGeom>
          </p:spPr>
        </p:pic>
        <p:sp>
          <p:nvSpPr>
            <p:cNvPr id="10" name="Flowchart: Connector 9"/>
            <p:cNvSpPr/>
            <p:nvPr/>
          </p:nvSpPr>
          <p:spPr>
            <a:xfrm>
              <a:off x="5690033" y="4770313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029200" y="37634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334000" y="50588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3581400" y="49064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4445108" y="5257255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3888150" y="522812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539340" y="41677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3755522" y="368334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4140908" y="35200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4557222" y="362198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4801265" y="518160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Methods: Generation of fluorescent 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98" y="1420360"/>
            <a:ext cx="8229600" cy="4525963"/>
          </a:xfrm>
        </p:spPr>
        <p:txBody>
          <a:bodyPr/>
          <a:lstStyle/>
          <a:p>
            <a:r>
              <a:rPr lang="en-US" dirty="0" smtClean="0"/>
              <a:t>Transformation via Electroporation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Culture transformed bacteria</a:t>
            </a:r>
            <a:endParaRPr lang="en-US" dirty="0"/>
          </a:p>
        </p:txBody>
      </p:sp>
      <p:sp>
        <p:nvSpPr>
          <p:cNvPr id="11" name="Flowchart: Connector 10"/>
          <p:cNvSpPr/>
          <p:nvPr/>
        </p:nvSpPr>
        <p:spPr>
          <a:xfrm>
            <a:off x="5400691" y="3612090"/>
            <a:ext cx="122720" cy="122720"/>
          </a:xfrm>
          <a:prstGeom prst="flowChartConnector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3595102" y="3489370"/>
            <a:ext cx="122720" cy="122720"/>
          </a:xfrm>
          <a:prstGeom prst="flowChartConnector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3458680" y="3771883"/>
            <a:ext cx="122720" cy="122720"/>
          </a:xfrm>
          <a:prstGeom prst="flowChartConnector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0" y="1930904"/>
            <a:ext cx="3199262" cy="3127419"/>
            <a:chOff x="0" y="2514600"/>
            <a:chExt cx="3199262" cy="312741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514600"/>
              <a:ext cx="3199262" cy="3127419"/>
              <a:chOff x="267269" y="2692904"/>
              <a:chExt cx="3199262" cy="312741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476"/>
              <a:stretch/>
            </p:blipFill>
            <p:spPr>
              <a:xfrm>
                <a:off x="457200" y="3505200"/>
                <a:ext cx="3009331" cy="231512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1074"/>
              <a:stretch/>
            </p:blipFill>
            <p:spPr>
              <a:xfrm>
                <a:off x="267269" y="2692904"/>
                <a:ext cx="3009331" cy="736096"/>
              </a:xfrm>
              <a:prstGeom prst="rect">
                <a:avLst/>
              </a:prstGeom>
            </p:spPr>
          </p:pic>
        </p:grpSp>
        <p:sp>
          <p:nvSpPr>
            <p:cNvPr id="24" name="Flowchart: Connector 23"/>
            <p:cNvSpPr/>
            <p:nvPr/>
          </p:nvSpPr>
          <p:spPr>
            <a:xfrm>
              <a:off x="2800573" y="4785153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2502496" y="3946471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830349" y="3982026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693927" y="4264539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2264447" y="36724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2591814" y="5036514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816647" y="481544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1680355" y="5166215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1123397" y="513708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2693565" y="4026939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990769" y="359230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1376155" y="342900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1792469" y="353094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2036512" y="509056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91807" y="1905000"/>
            <a:ext cx="2647393" cy="2897126"/>
            <a:chOff x="6191807" y="2488696"/>
            <a:chExt cx="2647393" cy="2897126"/>
          </a:xfrm>
        </p:grpSpPr>
        <p:grpSp>
          <p:nvGrpSpPr>
            <p:cNvPr id="52" name="Group 51"/>
            <p:cNvGrpSpPr/>
            <p:nvPr/>
          </p:nvGrpSpPr>
          <p:grpSpPr>
            <a:xfrm>
              <a:off x="6191807" y="2488696"/>
              <a:ext cx="2647393" cy="2897126"/>
              <a:chOff x="6191807" y="2488696"/>
              <a:chExt cx="2647393" cy="2897126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54" t="6034" r="7528" b="77374"/>
              <a:stretch/>
            </p:blipFill>
            <p:spPr>
              <a:xfrm>
                <a:off x="6370396" y="2488696"/>
                <a:ext cx="2087804" cy="8382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1807" y="3520040"/>
                <a:ext cx="2647393" cy="1865782"/>
              </a:xfrm>
              <a:prstGeom prst="rect">
                <a:avLst/>
              </a:prstGeom>
            </p:spPr>
          </p:pic>
        </p:grpSp>
        <p:sp>
          <p:nvSpPr>
            <p:cNvPr id="42" name="Flowchart: Connector 41"/>
            <p:cNvSpPr/>
            <p:nvPr/>
          </p:nvSpPr>
          <p:spPr>
            <a:xfrm>
              <a:off x="7558689" y="4134426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7042693" y="4232859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8168289" y="4003348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7558689" y="5029200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/>
            <p:cNvSpPr/>
            <p:nvPr/>
          </p:nvSpPr>
          <p:spPr>
            <a:xfrm>
              <a:off x="8046707" y="4926106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8182977" y="4571865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7352728" y="3499262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Connector 48"/>
            <p:cNvSpPr/>
            <p:nvPr/>
          </p:nvSpPr>
          <p:spPr>
            <a:xfrm>
              <a:off x="6588057" y="4228011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Connector 49"/>
            <p:cNvSpPr/>
            <p:nvPr/>
          </p:nvSpPr>
          <p:spPr>
            <a:xfrm>
              <a:off x="7495329" y="4447101"/>
              <a:ext cx="122720" cy="122720"/>
            </a:xfrm>
            <a:prstGeom prst="flowChartConnector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3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06337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4.16667E-6 0.00023 C 0.00312 -0.00047 0.00642 -0.00093 0.00972 -0.00139 C 0.01562 -0.00186 0.02152 -0.00209 0.02725 -0.00255 L 0.04097 -0.00394 C 0.04305 -0.0044 0.04513 -0.0044 0.04687 -0.00533 C 0.04774 -0.00579 0.04809 -0.00741 0.04895 -0.00787 C 0.05 -0.0088 0.05156 -0.0088 0.05277 -0.00926 C 0.05382 -0.00949 0.05468 -0.01019 0.05573 -0.01042 C 0.06198 -0.00949 0.06354 -0.01111 0.06753 -0.00649 C 0.06927 -0.00463 0.07066 -0.00209 0.07239 3.7037E-6 C 0.07343 0.00139 0.07395 0.0037 0.07534 0.00393 C 0.08385 0.00555 0.07986 0.00463 0.08698 0.00671 C 0.09427 0.00463 0.08993 0.00717 0.09392 0.00254 C 0.09513 0.00115 0.09791 -0.00139 0.09791 -0.00116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3.61111E-6 0.00023 C 0.00156 0.00301 0.0033 0.00579 0.00486 0.00903 C 0.00538 0.01019 0.00538 0.01181 0.00573 0.01297 C 0.00746 0.01736 0.00781 0.0169 0.01076 0.01945 C 0.01128 0.02084 0.0118 0.02246 0.01267 0.02338 C 0.01632 0.02824 0.02031 0.02685 0.02534 0.02732 C 0.03298 0.02986 0.0309 0.02986 0.04305 0.02732 C 0.04514 0.02709 0.04722 0.02639 0.04895 0.02477 C 0.05191 0.02222 0.05156 0.02199 0.05486 0.02084 C 0.06597 0.01713 0.05295 0.02246 0.06562 0.0169 C 0.06666 0.01644 0.0677 0.01644 0.06857 0.01551 L 0.07152 0.01297 C 0.07361 0.00463 0.07343 0.00787 0.07343 0.00371 " pathEditMode="relative" rAng="0" ptsTypes="AAAAAAAAAAA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 1: expose adults to GFP bacteria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Group 2: GFP bacteria in larvae environment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233" flipH="1">
            <a:off x="2710952" y="2918606"/>
            <a:ext cx="1014222" cy="760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1114" y="2532576"/>
            <a:ext cx="1014222" cy="760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5" y="2373274"/>
            <a:ext cx="1014222" cy="760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0188">
            <a:off x="1407318" y="2846901"/>
            <a:ext cx="1014222" cy="760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89982" l="855" r="89984">
                        <a14:foregroundMark x1="17854" y1="47212" x2="17854" y2="47212"/>
                        <a14:foregroundMark x1="18628" y1="43658" x2="30395" y2="57445"/>
                        <a14:foregroundMark x1="32757" y1="57843" x2="32757" y2="57843"/>
                        <a14:foregroundMark x1="38762" y1="61366" x2="38762" y2="61366"/>
                        <a14:foregroundMark x1="34833" y1="59406" x2="59426" y2="71998"/>
                        <a14:foregroundMark x1="855" y1="14951" x2="9996" y2="54289"/>
                        <a14:foregroundMark x1="33530" y1="61366" x2="33530" y2="61366"/>
                        <a14:foregroundMark x1="41124" y1="67279" x2="41124" y2="67279"/>
                        <a14:foregroundMark x1="44524" y1="70435" x2="44524" y2="70435"/>
                        <a14:foregroundMark x1="23331" y1="35018" x2="69340" y2="57047"/>
                        <a14:foregroundMark x1="70399" y1="43658" x2="70399" y2="55484"/>
                        <a14:foregroundMark x1="30130" y1="63358" x2="30130" y2="63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3" y="2490855"/>
            <a:ext cx="1375961" cy="914320"/>
          </a:xfrm>
          <a:prstGeom prst="rect">
            <a:avLst/>
          </a:prstGeom>
        </p:spPr>
      </p:pic>
      <p:sp>
        <p:nvSpPr>
          <p:cNvPr id="9" name="Flowchart: Connector 8"/>
          <p:cNvSpPr/>
          <p:nvPr/>
        </p:nvSpPr>
        <p:spPr>
          <a:xfrm>
            <a:off x="2223796" y="270720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376196" y="285960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2528596" y="28164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27570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22236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22236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223653" y="27402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2757053" y="28926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2922527" y="280581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2931858" y="282150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82933" y="3227234"/>
            <a:ext cx="10896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12118" y="3481086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924463" y="2806712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62747" y="3308394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41082" y="2594811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1" y="2978681"/>
            <a:ext cx="945071" cy="497107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5722758" y="3035312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741" y="2631230"/>
            <a:ext cx="945071" cy="497107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flipH="1">
            <a:off x="5954969" y="2713813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9" y="3306179"/>
            <a:ext cx="945071" cy="497107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5372626" y="3362810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6009207" y="2835446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5766953" y="3169711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5460680" y="3474637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4016271" y="2944205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3579160" y="3626547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>
            <a:off x="1443324" y="3428840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1309253" y="270217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233" flipH="1">
            <a:off x="2675973" y="4925607"/>
            <a:ext cx="1014222" cy="76066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6135" y="4539577"/>
            <a:ext cx="1014222" cy="76066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16" y="4380275"/>
            <a:ext cx="1014222" cy="7606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6198" l="9961" r="89844">
                        <a14:foregroundMark x1="30469" y1="59766" x2="39258" y2="59766"/>
                        <a14:foregroundMark x1="31348" y1="60807" x2="40527" y2="60547"/>
                        <a14:backgroundMark x1="36523" y1="67708" x2="45410" y2="64844"/>
                        <a14:backgroundMark x1="55762" y1="67708" x2="55762" y2="67708"/>
                        <a14:backgroundMark x1="69336" y1="64844" x2="69336" y2="64844"/>
                        <a14:backgroundMark x1="63672" y1="67188" x2="63672" y2="67188"/>
                        <a14:backgroundMark x1="17285" y1="62760" x2="17285" y2="62760"/>
                        <a14:backgroundMark x1="19238" y1="63672" x2="19238" y2="63672"/>
                        <a14:backgroundMark x1="19238" y1="63672" x2="21094" y2="63151"/>
                        <a14:backgroundMark x1="21582" y1="68099" x2="21582" y2="68099"/>
                        <a14:backgroundMark x1="20410" y1="68490" x2="20410" y2="68490"/>
                        <a14:backgroundMark x1="30176" y1="65495" x2="30176" y2="65495"/>
                        <a14:backgroundMark x1="31934" y1="65365" x2="31934" y2="65365"/>
                        <a14:backgroundMark x1="30762" y1="64714" x2="30762" y2="64714"/>
                        <a14:backgroundMark x1="21875" y1="62240" x2="21875" y2="62240"/>
                        <a14:backgroundMark x1="24316" y1="62240" x2="24316" y2="62240"/>
                        <a14:backgroundMark x1="22852" y1="61849" x2="22852" y2="61849"/>
                        <a14:backgroundMark x1="22363" y1="63932" x2="22363" y2="63932"/>
                        <a14:backgroundMark x1="65625" y1="62109" x2="65625" y2="62109"/>
                        <a14:backgroundMark x1="65723" y1="62760" x2="65723" y2="62760"/>
                        <a14:backgroundMark x1="68652" y1="60807" x2="68652" y2="60807"/>
                        <a14:backgroundMark x1="70801" y1="59115" x2="70801" y2="59115"/>
                        <a14:backgroundMark x1="65234" y1="60938" x2="65234" y2="60938"/>
                        <a14:backgroundMark x1="62793" y1="63932" x2="62793" y2="63932"/>
                        <a14:backgroundMark x1="62305" y1="62630" x2="62305" y2="62630"/>
                        <a14:backgroundMark x1="61230" y1="64063" x2="61230" y2="64063"/>
                        <a14:backgroundMark x1="61133" y1="62891" x2="61133" y2="62891"/>
                        <a14:backgroundMark x1="59863" y1="62891" x2="59863" y2="62891"/>
                        <a14:backgroundMark x1="60156" y1="61328" x2="60156" y2="61328"/>
                        <a14:backgroundMark x1="48340" y1="64193" x2="48340" y2="64193"/>
                        <a14:backgroundMark x1="46289" y1="63021" x2="46289" y2="63021"/>
                        <a14:backgroundMark x1="45215" y1="61979" x2="45215" y2="61979"/>
                        <a14:backgroundMark x1="42480" y1="61849" x2="42480" y2="61849"/>
                        <a14:backgroundMark x1="35840" y1="63932" x2="40527" y2="63151"/>
                        <a14:backgroundMark x1="32520" y1="63932" x2="32520" y2="63932"/>
                        <a14:backgroundMark x1="36426" y1="62630" x2="36426" y2="62630"/>
                        <a14:backgroundMark x1="33887" y1="61979" x2="33887" y2="61979"/>
                        <a14:backgroundMark x1="32617" y1="61979" x2="32617" y2="61979"/>
                        <a14:backgroundMark x1="37988" y1="62630" x2="37988" y2="62630"/>
                        <a14:backgroundMark x1="39941" y1="62109" x2="39941" y2="62109"/>
                        <a14:backgroundMark x1="46973" y1="63021" x2="46973" y2="63021"/>
                        <a14:backgroundMark x1="23438" y1="61068" x2="23438" y2="61068"/>
                        <a14:backgroundMark x1="25293" y1="61979" x2="25293" y2="61979"/>
                        <a14:backgroundMark x1="25293" y1="61979" x2="25293" y2="6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0188">
            <a:off x="1372339" y="4853902"/>
            <a:ext cx="1014222" cy="7606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89982" l="855" r="89984">
                        <a14:foregroundMark x1="17854" y1="47212" x2="17854" y2="47212"/>
                        <a14:foregroundMark x1="18628" y1="43658" x2="30395" y2="57445"/>
                        <a14:foregroundMark x1="32757" y1="57843" x2="32757" y2="57843"/>
                        <a14:foregroundMark x1="38762" y1="61366" x2="38762" y2="61366"/>
                        <a14:foregroundMark x1="34833" y1="59406" x2="59426" y2="71998"/>
                        <a14:foregroundMark x1="855" y1="14951" x2="9996" y2="54289"/>
                        <a14:foregroundMark x1="33530" y1="61366" x2="33530" y2="61366"/>
                        <a14:foregroundMark x1="41124" y1="67279" x2="41124" y2="67279"/>
                        <a14:foregroundMark x1="44524" y1="70435" x2="44524" y2="70435"/>
                        <a14:foregroundMark x1="23331" y1="35018" x2="69340" y2="57047"/>
                        <a14:foregroundMark x1="70399" y1="43658" x2="70399" y2="55484"/>
                        <a14:foregroundMark x1="30130" y1="63358" x2="30130" y2="63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84" y="4497856"/>
            <a:ext cx="1375961" cy="914320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>
            <a:off x="4047954" y="5234235"/>
            <a:ext cx="10896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3477139" y="5488087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3889484" y="4813713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1327768" y="5315395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1206103" y="4601812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12" y="4985682"/>
            <a:ext cx="945071" cy="497107"/>
          </a:xfrm>
          <a:prstGeom prst="rect">
            <a:avLst/>
          </a:prstGeom>
        </p:spPr>
      </p:pic>
      <p:sp>
        <p:nvSpPr>
          <p:cNvPr id="74" name="Freeform 73"/>
          <p:cNvSpPr/>
          <p:nvPr/>
        </p:nvSpPr>
        <p:spPr>
          <a:xfrm>
            <a:off x="5687779" y="5042313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9762" y="4638231"/>
            <a:ext cx="945071" cy="497107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 flipH="1">
            <a:off x="5919990" y="4720814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4000" r="93600">
                        <a14:foregroundMark x1="6800" y1="53232" x2="6800" y2="53232"/>
                        <a14:foregroundMark x1="8200" y1="49049" x2="8200" y2="49049"/>
                        <a14:foregroundMark x1="8800" y1="55133" x2="8800" y2="55133"/>
                        <a14:foregroundMark x1="5400" y1="56274" x2="5400" y2="56274"/>
                        <a14:foregroundMark x1="5400" y1="58555" x2="5400" y2="58555"/>
                        <a14:foregroundMark x1="92200" y1="50951" x2="92200" y2="50951"/>
                        <a14:foregroundMark x1="93600" y1="54373" x2="93600" y2="54373"/>
                        <a14:backgroundMark x1="63000" y1="17490" x2="63000" y2="17490"/>
                        <a14:backgroundMark x1="66800" y1="30038" x2="66800" y2="30038"/>
                        <a14:backgroundMark x1="68000" y1="30038" x2="68000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80" y="5313180"/>
            <a:ext cx="945071" cy="497107"/>
          </a:xfrm>
          <a:prstGeom prst="rect">
            <a:avLst/>
          </a:prstGeom>
        </p:spPr>
      </p:pic>
      <p:sp>
        <p:nvSpPr>
          <p:cNvPr id="78" name="Freeform 77"/>
          <p:cNvSpPr/>
          <p:nvPr/>
        </p:nvSpPr>
        <p:spPr>
          <a:xfrm>
            <a:off x="5337647" y="5369811"/>
            <a:ext cx="217905" cy="298542"/>
          </a:xfrm>
          <a:custGeom>
            <a:avLst/>
            <a:gdLst>
              <a:gd name="connsiteX0" fmla="*/ 18769 w 198095"/>
              <a:gd name="connsiteY0" fmla="*/ 11426 h 271402"/>
              <a:gd name="connsiteX1" fmla="*/ 144275 w 198095"/>
              <a:gd name="connsiteY1" fmla="*/ 11426 h 271402"/>
              <a:gd name="connsiteX2" fmla="*/ 162205 w 198095"/>
              <a:gd name="connsiteY2" fmla="*/ 47285 h 271402"/>
              <a:gd name="connsiteX3" fmla="*/ 153240 w 198095"/>
              <a:gd name="connsiteY3" fmla="*/ 92108 h 271402"/>
              <a:gd name="connsiteX4" fmla="*/ 90487 w 198095"/>
              <a:gd name="connsiteY4" fmla="*/ 56250 h 271402"/>
              <a:gd name="connsiteX5" fmla="*/ 180134 w 198095"/>
              <a:gd name="connsiteY5" fmla="*/ 65214 h 271402"/>
              <a:gd name="connsiteX6" fmla="*/ 189099 w 198095"/>
              <a:gd name="connsiteY6" fmla="*/ 145897 h 271402"/>
              <a:gd name="connsiteX7" fmla="*/ 162205 w 198095"/>
              <a:gd name="connsiteY7" fmla="*/ 163826 h 271402"/>
              <a:gd name="connsiteX8" fmla="*/ 99452 w 198095"/>
              <a:gd name="connsiteY8" fmla="*/ 154861 h 271402"/>
              <a:gd name="connsiteX9" fmla="*/ 72558 w 198095"/>
              <a:gd name="connsiteY9" fmla="*/ 136932 h 271402"/>
              <a:gd name="connsiteX10" fmla="*/ 81522 w 198095"/>
              <a:gd name="connsiteY10" fmla="*/ 65214 h 271402"/>
              <a:gd name="connsiteX11" fmla="*/ 108416 w 198095"/>
              <a:gd name="connsiteY11" fmla="*/ 74179 h 271402"/>
              <a:gd name="connsiteX12" fmla="*/ 153240 w 198095"/>
              <a:gd name="connsiteY12" fmla="*/ 110038 h 271402"/>
              <a:gd name="connsiteX13" fmla="*/ 153240 w 198095"/>
              <a:gd name="connsiteY13" fmla="*/ 199685 h 271402"/>
              <a:gd name="connsiteX14" fmla="*/ 126346 w 198095"/>
              <a:gd name="connsiteY14" fmla="*/ 208650 h 271402"/>
              <a:gd name="connsiteX15" fmla="*/ 63593 w 198095"/>
              <a:gd name="connsiteY15" fmla="*/ 199685 h 271402"/>
              <a:gd name="connsiteX16" fmla="*/ 72558 w 198095"/>
              <a:gd name="connsiteY16" fmla="*/ 145897 h 271402"/>
              <a:gd name="connsiteX17" fmla="*/ 126346 w 198095"/>
              <a:gd name="connsiteY17" fmla="*/ 154861 h 271402"/>
              <a:gd name="connsiteX18" fmla="*/ 180134 w 198095"/>
              <a:gd name="connsiteY18" fmla="*/ 199685 h 271402"/>
              <a:gd name="connsiteX19" fmla="*/ 153240 w 198095"/>
              <a:gd name="connsiteY19" fmla="*/ 262438 h 271402"/>
              <a:gd name="connsiteX20" fmla="*/ 126346 w 198095"/>
              <a:gd name="connsiteY20" fmla="*/ 271402 h 271402"/>
              <a:gd name="connsiteX21" fmla="*/ 72558 w 198095"/>
              <a:gd name="connsiteY21" fmla="*/ 262438 h 271402"/>
              <a:gd name="connsiteX22" fmla="*/ 54628 w 198095"/>
              <a:gd name="connsiteY22" fmla="*/ 244508 h 271402"/>
              <a:gd name="connsiteX23" fmla="*/ 18769 w 198095"/>
              <a:gd name="connsiteY23" fmla="*/ 226579 h 271402"/>
              <a:gd name="connsiteX24" fmla="*/ 840 w 198095"/>
              <a:gd name="connsiteY24" fmla="*/ 199685 h 271402"/>
              <a:gd name="connsiteX25" fmla="*/ 36699 w 198095"/>
              <a:gd name="connsiteY25" fmla="*/ 145897 h 271402"/>
              <a:gd name="connsiteX26" fmla="*/ 90487 w 198095"/>
              <a:gd name="connsiteY26" fmla="*/ 154861 h 271402"/>
              <a:gd name="connsiteX27" fmla="*/ 144275 w 198095"/>
              <a:gd name="connsiteY27" fmla="*/ 172791 h 2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8095" h="271402">
                <a:moveTo>
                  <a:pt x="18769" y="11426"/>
                </a:moveTo>
                <a:cubicBezTo>
                  <a:pt x="61815" y="2817"/>
                  <a:pt x="98727" y="-9278"/>
                  <a:pt x="144275" y="11426"/>
                </a:cubicBezTo>
                <a:cubicBezTo>
                  <a:pt x="156441" y="16956"/>
                  <a:pt x="156228" y="35332"/>
                  <a:pt x="162205" y="47285"/>
                </a:cubicBezTo>
                <a:cubicBezTo>
                  <a:pt x="159217" y="62226"/>
                  <a:pt x="167164" y="85920"/>
                  <a:pt x="153240" y="92108"/>
                </a:cubicBezTo>
                <a:cubicBezTo>
                  <a:pt x="54075" y="136181"/>
                  <a:pt x="80991" y="84737"/>
                  <a:pt x="90487" y="56250"/>
                </a:cubicBezTo>
                <a:cubicBezTo>
                  <a:pt x="120369" y="59238"/>
                  <a:pt x="152413" y="53664"/>
                  <a:pt x="180134" y="65214"/>
                </a:cubicBezTo>
                <a:cubicBezTo>
                  <a:pt x="207719" y="76707"/>
                  <a:pt x="197447" y="131289"/>
                  <a:pt x="189099" y="145897"/>
                </a:cubicBezTo>
                <a:cubicBezTo>
                  <a:pt x="183754" y="155252"/>
                  <a:pt x="171170" y="157850"/>
                  <a:pt x="162205" y="163826"/>
                </a:cubicBezTo>
                <a:cubicBezTo>
                  <a:pt x="141287" y="160838"/>
                  <a:pt x="119691" y="160933"/>
                  <a:pt x="99452" y="154861"/>
                </a:cubicBezTo>
                <a:cubicBezTo>
                  <a:pt x="89132" y="151765"/>
                  <a:pt x="74671" y="147497"/>
                  <a:pt x="72558" y="136932"/>
                </a:cubicBezTo>
                <a:cubicBezTo>
                  <a:pt x="67833" y="113308"/>
                  <a:pt x="78534" y="89120"/>
                  <a:pt x="81522" y="65214"/>
                </a:cubicBezTo>
                <a:cubicBezTo>
                  <a:pt x="90487" y="68202"/>
                  <a:pt x="99964" y="69953"/>
                  <a:pt x="108416" y="74179"/>
                </a:cubicBezTo>
                <a:cubicBezTo>
                  <a:pt x="131038" y="85490"/>
                  <a:pt x="136562" y="93359"/>
                  <a:pt x="153240" y="110038"/>
                </a:cubicBezTo>
                <a:cubicBezTo>
                  <a:pt x="164280" y="143158"/>
                  <a:pt x="173843" y="158480"/>
                  <a:pt x="153240" y="199685"/>
                </a:cubicBezTo>
                <a:cubicBezTo>
                  <a:pt x="149014" y="208137"/>
                  <a:pt x="135311" y="205662"/>
                  <a:pt x="126346" y="208650"/>
                </a:cubicBezTo>
                <a:lnTo>
                  <a:pt x="63593" y="199685"/>
                </a:lnTo>
                <a:cubicBezTo>
                  <a:pt x="51764" y="185884"/>
                  <a:pt x="57767" y="156462"/>
                  <a:pt x="72558" y="145897"/>
                </a:cubicBezTo>
                <a:cubicBezTo>
                  <a:pt x="87349" y="135332"/>
                  <a:pt x="108417" y="151873"/>
                  <a:pt x="126346" y="154861"/>
                </a:cubicBezTo>
                <a:cubicBezTo>
                  <a:pt x="137391" y="162225"/>
                  <a:pt x="176683" y="185881"/>
                  <a:pt x="180134" y="199685"/>
                </a:cubicBezTo>
                <a:cubicBezTo>
                  <a:pt x="185794" y="222326"/>
                  <a:pt x="172911" y="250636"/>
                  <a:pt x="153240" y="262438"/>
                </a:cubicBezTo>
                <a:cubicBezTo>
                  <a:pt x="145137" y="267300"/>
                  <a:pt x="135311" y="268414"/>
                  <a:pt x="126346" y="271402"/>
                </a:cubicBezTo>
                <a:cubicBezTo>
                  <a:pt x="108417" y="268414"/>
                  <a:pt x="89577" y="268820"/>
                  <a:pt x="72558" y="262438"/>
                </a:cubicBezTo>
                <a:cubicBezTo>
                  <a:pt x="64644" y="259470"/>
                  <a:pt x="61661" y="249196"/>
                  <a:pt x="54628" y="244508"/>
                </a:cubicBezTo>
                <a:cubicBezTo>
                  <a:pt x="43509" y="237095"/>
                  <a:pt x="30722" y="232555"/>
                  <a:pt x="18769" y="226579"/>
                </a:cubicBezTo>
                <a:cubicBezTo>
                  <a:pt x="12793" y="217614"/>
                  <a:pt x="2364" y="210351"/>
                  <a:pt x="840" y="199685"/>
                </a:cubicBezTo>
                <a:cubicBezTo>
                  <a:pt x="-4193" y="164448"/>
                  <a:pt x="14080" y="160976"/>
                  <a:pt x="36699" y="145897"/>
                </a:cubicBezTo>
                <a:cubicBezTo>
                  <a:pt x="54628" y="148885"/>
                  <a:pt x="72853" y="150453"/>
                  <a:pt x="90487" y="154861"/>
                </a:cubicBezTo>
                <a:cubicBezTo>
                  <a:pt x="108822" y="159445"/>
                  <a:pt x="144275" y="172791"/>
                  <a:pt x="144275" y="172791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78"/>
          <p:cNvSpPr/>
          <p:nvPr/>
        </p:nvSpPr>
        <p:spPr>
          <a:xfrm>
            <a:off x="6356910" y="4851083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5162013" y="5561733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5386999" y="5159135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/>
          <p:cNvSpPr/>
          <p:nvPr/>
        </p:nvSpPr>
        <p:spPr>
          <a:xfrm>
            <a:off x="5345089" y="4601812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/>
          <p:cNvSpPr/>
          <p:nvPr/>
        </p:nvSpPr>
        <p:spPr>
          <a:xfrm>
            <a:off x="6479100" y="5412176"/>
            <a:ext cx="83820" cy="83820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0.06875 0.0032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16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92 L 0.00018 0.00115 C -0.00573 0.00115 -0.01163 0.00138 -0.01753 0.00208 C -0.01857 0.00231 -0.01944 0.00324 -0.02048 0.00347 C -0.02343 0.00416 -0.02639 0.00439 -0.02934 0.00486 C -0.03159 0.00439 -0.03385 0.00393 -0.03611 0.00347 C -0.03715 0.00324 -0.03819 0.00231 -0.03906 0.00208 C -0.04132 0.00162 -0.04375 0.00115 -0.046 0.00092 C -0.05069 -0.00325 -0.04774 -0.00139 -0.05486 -0.0044 C -0.05486 -0.00417 -0.06076 -0.00695 -0.06076 -0.00672 L -0.06354 -0.00695 " pathEditMode="relative" rAng="0" ptsTypes="AAAAAAAA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0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3.05556E-6 0.00023 C -0.00156 0.00532 -0.00225 0.00995 -0.00503 0.01435 C -0.00625 0.0162 -0.00781 0.01736 -0.00885 0.01944 C -0.01527 0.03241 -0.00989 0.02384 -0.0158 0.02986 C -0.01649 0.03078 -0.01684 0.03194 -0.01771 0.03264 C -0.01892 0.03333 -0.02031 0.03333 -0.0217 0.03379 C -0.02257 0.03426 -0.02361 0.03472 -0.02465 0.03518 C -0.02604 0.03565 -0.02986 0.0368 -0.03142 0.03773 C -0.03246 0.03842 -0.03333 0.03981 -0.03437 0.04051 C -0.03524 0.04097 -0.03628 0.0412 -0.03732 0.04166 C -0.03871 0.04259 -0.03975 0.04375 -0.04114 0.04444 C -0.04531 0.04606 -0.04774 0.0456 -0.05191 0.0456 " pathEditMode="relative" rAng="0" ptsTypes="AAAAAAAAAAA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226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625 L -0.00122 0.00648 C -0.00052 0.00694 0.00989 0.01898 0.01145 0.02176 C 0.01632 0.03148 0.01007 0.01967 0.01632 0.02963 C 0.01701 0.03078 0.01736 0.03264 0.01823 0.03356 C 0.01909 0.03449 0.02031 0.03449 0.02118 0.03495 C 0.02187 0.03565 0.02239 0.0368 0.02309 0.0375 C 0.025 0.03935 0.02743 0.04051 0.02899 0.04282 C 0.03177 0.04629 0.0302 0.04491 0.03402 0.04653 L 0.03975 0.05185 C 0.0408 0.05278 0.04166 0.05393 0.0427 0.0544 L 0.04861 0.05717 L 0.05451 0.05972 L 0.0585 0.06111 " pathEditMode="relative" rAng="0" ptsTypes="AAAAAAAAAAAA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1" grpId="0" animBg="1"/>
      <p:bldP spid="22" grpId="0" animBg="1"/>
      <p:bldP spid="23" grpId="0" animBg="1"/>
      <p:bldP spid="29" grpId="0" animBg="1"/>
      <p:bldP spid="31" grpId="0" animBg="1"/>
      <p:bldP spid="33" grpId="0" animBg="1"/>
      <p:bldP spid="38" grpId="1" animBg="1"/>
      <p:bldP spid="39" grpId="1" animBg="1"/>
      <p:bldP spid="40" grpId="1" animBg="1"/>
      <p:bldP spid="42" grpId="0" animBg="1"/>
      <p:bldP spid="43" grpId="0" animBg="1"/>
      <p:bldP spid="44" grpId="0" animBg="1"/>
      <p:bldP spid="45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6" grpId="0" animBg="1"/>
      <p:bldP spid="78" grpId="0" animBg="1"/>
      <p:bldP spid="79" grpId="1" animBg="1"/>
      <p:bldP spid="80" grpId="1" animBg="1"/>
      <p:bldP spid="81" grpId="1" animBg="1"/>
      <p:bldP spid="86" grpId="0" animBg="1"/>
      <p:bldP spid="8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448</Words>
  <Application>Microsoft Office PowerPoint</Application>
  <PresentationFormat>On-screen Show (4:3)</PresentationFormat>
  <Paragraphs>77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Determination of the Route of Bacterial Transfer from Adult to Larvae in Odontotaenius disjunctus</vt:lpstr>
      <vt:lpstr>Introduction</vt:lpstr>
      <vt:lpstr>Haber-Process</vt:lpstr>
      <vt:lpstr>Biological Analogs </vt:lpstr>
      <vt:lpstr>The Question</vt:lpstr>
      <vt:lpstr>Methods</vt:lpstr>
      <vt:lpstr>Methods: Generation of fluorescent bacteria</vt:lpstr>
      <vt:lpstr>Methods: Exposure</vt:lpstr>
      <vt:lpstr>Methods: Fluorescence </vt:lpstr>
      <vt:lpstr>Results</vt:lpstr>
      <vt:lpstr>Results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Zenia Fung</dc:creator>
  <cp:lastModifiedBy>vculpub</cp:lastModifiedBy>
  <cp:revision>117</cp:revision>
  <dcterms:created xsi:type="dcterms:W3CDTF">2013-01-31T14:48:58Z</dcterms:created>
  <dcterms:modified xsi:type="dcterms:W3CDTF">2013-12-03T08:16:36Z</dcterms:modified>
</cp:coreProperties>
</file>